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56" r:id="rId3"/>
    <p:sldMasterId id="2147483654" r:id="rId4"/>
  </p:sldMasterIdLst>
  <p:notesMasterIdLst>
    <p:notesMasterId r:id="rId31"/>
  </p:notesMasterIdLst>
  <p:sldIdLst>
    <p:sldId id="256" r:id="rId5"/>
    <p:sldId id="317" r:id="rId6"/>
    <p:sldId id="326" r:id="rId7"/>
    <p:sldId id="316" r:id="rId8"/>
    <p:sldId id="327" r:id="rId9"/>
    <p:sldId id="331" r:id="rId10"/>
    <p:sldId id="321" r:id="rId11"/>
    <p:sldId id="330" r:id="rId12"/>
    <p:sldId id="322" r:id="rId13"/>
    <p:sldId id="337" r:id="rId14"/>
    <p:sldId id="328" r:id="rId15"/>
    <p:sldId id="335" r:id="rId16"/>
    <p:sldId id="333" r:id="rId17"/>
    <p:sldId id="334" r:id="rId18"/>
    <p:sldId id="332" r:id="rId19"/>
    <p:sldId id="348" r:id="rId20"/>
    <p:sldId id="329" r:id="rId21"/>
    <p:sldId id="340" r:id="rId22"/>
    <p:sldId id="349" r:id="rId23"/>
    <p:sldId id="350" r:id="rId24"/>
    <p:sldId id="351" r:id="rId25"/>
    <p:sldId id="347" r:id="rId26"/>
    <p:sldId id="338" r:id="rId27"/>
    <p:sldId id="352" r:id="rId28"/>
    <p:sldId id="353" r:id="rId29"/>
    <p:sldId id="354" r:id="rId30"/>
  </p:sldIdLst>
  <p:sldSz cx="9144000" cy="6858000" type="screen4x3"/>
  <p:notesSz cx="7104063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2974578-478F-4A34-B1DF-97638493C3DC}">
          <p14:sldIdLst>
            <p14:sldId id="256"/>
            <p14:sldId id="317"/>
            <p14:sldId id="326"/>
            <p14:sldId id="316"/>
            <p14:sldId id="327"/>
            <p14:sldId id="331"/>
            <p14:sldId id="321"/>
            <p14:sldId id="330"/>
            <p14:sldId id="322"/>
            <p14:sldId id="337"/>
            <p14:sldId id="328"/>
            <p14:sldId id="335"/>
            <p14:sldId id="333"/>
            <p14:sldId id="334"/>
            <p14:sldId id="332"/>
            <p14:sldId id="348"/>
            <p14:sldId id="329"/>
            <p14:sldId id="340"/>
            <p14:sldId id="349"/>
            <p14:sldId id="350"/>
            <p14:sldId id="351"/>
            <p14:sldId id="347"/>
            <p14:sldId id="338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9"/>
    <a:srgbClr val="4B4B4B"/>
    <a:srgbClr val="00410C"/>
    <a:srgbClr val="57BDC3"/>
    <a:srgbClr val="718B91"/>
    <a:srgbClr val="8D1F22"/>
    <a:srgbClr val="8B1C62"/>
    <a:srgbClr val="69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9" autoAdjust="0"/>
    <p:restoredTop sz="93554" autoAdjust="0"/>
  </p:normalViewPr>
  <p:slideViewPr>
    <p:cSldViewPr>
      <p:cViewPr varScale="1">
        <p:scale>
          <a:sx n="68" d="100"/>
          <a:sy n="68" d="100"/>
        </p:scale>
        <p:origin x="1056" y="60"/>
      </p:cViewPr>
      <p:guideLst>
        <p:guide orient="horz" pos="120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3762" y="-11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43BC9-A5BF-4C8E-A6F0-5C69B55D82A1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907E6009-EAAB-4A80-92E4-880CB63614A1}">
      <dgm:prSet phldrT="[Text]" custT="1"/>
      <dgm:spPr/>
      <dgm:t>
        <a:bodyPr/>
        <a:lstStyle/>
        <a:p>
          <a:r>
            <a:rPr lang="de-DE" sz="1800" dirty="0"/>
            <a:t>Umwand-</a:t>
          </a:r>
          <a:r>
            <a:rPr lang="de-DE" sz="1800" dirty="0" err="1"/>
            <a:t>lung</a:t>
          </a:r>
          <a:r>
            <a:rPr lang="de-DE" sz="1800" dirty="0"/>
            <a:t> von .</a:t>
          </a:r>
          <a:r>
            <a:rPr lang="de-DE" sz="1800" dirty="0" err="1"/>
            <a:t>arff</a:t>
          </a:r>
          <a:r>
            <a:rPr lang="de-DE" sz="1800" dirty="0"/>
            <a:t> zu .</a:t>
          </a:r>
          <a:r>
            <a:rPr lang="de-DE" sz="1800" dirty="0" err="1"/>
            <a:t>csv</a:t>
          </a:r>
          <a:endParaRPr lang="de-DE" sz="1800" dirty="0"/>
        </a:p>
      </dgm:t>
    </dgm:pt>
    <dgm:pt modelId="{69B77E52-CAB6-434E-A8F1-E014EB75AD19}" type="parTrans" cxnId="{D14FA979-3EE7-4E99-A529-8B0F72555D80}">
      <dgm:prSet/>
      <dgm:spPr/>
      <dgm:t>
        <a:bodyPr/>
        <a:lstStyle/>
        <a:p>
          <a:endParaRPr lang="de-DE"/>
        </a:p>
      </dgm:t>
    </dgm:pt>
    <dgm:pt modelId="{0FED3281-5476-4469-B47E-2530CBBB099B}" type="sibTrans" cxnId="{D14FA979-3EE7-4E99-A529-8B0F72555D80}">
      <dgm:prSet/>
      <dgm:spPr/>
      <dgm:t>
        <a:bodyPr/>
        <a:lstStyle/>
        <a:p>
          <a:endParaRPr lang="de-DE"/>
        </a:p>
      </dgm:t>
    </dgm:pt>
    <dgm:pt modelId="{F291904A-D737-481A-B49D-5394BBA92BDA}">
      <dgm:prSet phldrT="[Text]" custT="1"/>
      <dgm:spPr/>
      <dgm:t>
        <a:bodyPr/>
        <a:lstStyle/>
        <a:p>
          <a:r>
            <a:rPr lang="de-DE" sz="1800" dirty="0"/>
            <a:t>Import in MySQL-Datenbank</a:t>
          </a:r>
        </a:p>
      </dgm:t>
    </dgm:pt>
    <dgm:pt modelId="{F1CB0A29-7164-46B1-B52C-CBA829B2E85A}" type="parTrans" cxnId="{30A382C7-B4E8-4331-8B48-4C349E567426}">
      <dgm:prSet/>
      <dgm:spPr/>
      <dgm:t>
        <a:bodyPr/>
        <a:lstStyle/>
        <a:p>
          <a:endParaRPr lang="de-DE"/>
        </a:p>
      </dgm:t>
    </dgm:pt>
    <dgm:pt modelId="{D3FF4E26-2FEA-4B7D-8400-7CD4A84DE0DD}" type="sibTrans" cxnId="{30A382C7-B4E8-4331-8B48-4C349E567426}">
      <dgm:prSet/>
      <dgm:spPr/>
      <dgm:t>
        <a:bodyPr/>
        <a:lstStyle/>
        <a:p>
          <a:endParaRPr lang="de-DE"/>
        </a:p>
      </dgm:t>
    </dgm:pt>
    <dgm:pt modelId="{B33166FA-572B-4684-9BA9-BEA4C4155550}">
      <dgm:prSet phldrT="[Text]" custT="1"/>
      <dgm:spPr/>
      <dgm:t>
        <a:bodyPr/>
        <a:lstStyle/>
        <a:p>
          <a:pPr algn="ctr"/>
          <a:r>
            <a:rPr lang="de-DE" sz="1800" dirty="0"/>
            <a:t>Auswahl zu löschender Datensätze in </a:t>
          </a:r>
          <a:r>
            <a:rPr lang="de-DE" sz="1800" dirty="0" err="1"/>
            <a:t>Matlab</a:t>
          </a:r>
          <a:endParaRPr lang="de-DE" sz="1800" dirty="0"/>
        </a:p>
      </dgm:t>
    </dgm:pt>
    <dgm:pt modelId="{5729A48B-8C0C-4321-9C84-1BFCDEFEDCF2}" type="parTrans" cxnId="{8488AC6C-BD7D-4603-975E-4F99B34CBC95}">
      <dgm:prSet/>
      <dgm:spPr/>
      <dgm:t>
        <a:bodyPr/>
        <a:lstStyle/>
        <a:p>
          <a:endParaRPr lang="de-DE"/>
        </a:p>
      </dgm:t>
    </dgm:pt>
    <dgm:pt modelId="{34E0BB52-4AE9-40C9-A54E-50481C7F716D}" type="sibTrans" cxnId="{8488AC6C-BD7D-4603-975E-4F99B34CBC95}">
      <dgm:prSet/>
      <dgm:spPr/>
      <dgm:t>
        <a:bodyPr/>
        <a:lstStyle/>
        <a:p>
          <a:endParaRPr lang="de-DE"/>
        </a:p>
      </dgm:t>
    </dgm:pt>
    <dgm:pt modelId="{9B4B8536-6784-4D5B-8611-ECCB6AC357E2}">
      <dgm:prSet phldrT="[Text]" custT="1"/>
      <dgm:spPr/>
      <dgm:t>
        <a:bodyPr/>
        <a:lstStyle/>
        <a:p>
          <a:r>
            <a:rPr lang="de-DE" sz="1800" dirty="0"/>
            <a:t>Berechnung zusätzlicher Feature in MySQL</a:t>
          </a:r>
        </a:p>
      </dgm:t>
    </dgm:pt>
    <dgm:pt modelId="{66FD4BAA-F6F5-4434-9300-1EDB00CD4B7D}" type="parTrans" cxnId="{434B1008-0818-4323-BBD7-77E6DC4C4FC5}">
      <dgm:prSet/>
      <dgm:spPr/>
      <dgm:t>
        <a:bodyPr/>
        <a:lstStyle/>
        <a:p>
          <a:endParaRPr lang="de-DE"/>
        </a:p>
      </dgm:t>
    </dgm:pt>
    <dgm:pt modelId="{DD54521A-D1EF-4070-81E5-3703232058FF}" type="sibTrans" cxnId="{434B1008-0818-4323-BBD7-77E6DC4C4FC5}">
      <dgm:prSet/>
      <dgm:spPr/>
      <dgm:t>
        <a:bodyPr/>
        <a:lstStyle/>
        <a:p>
          <a:endParaRPr lang="de-DE"/>
        </a:p>
      </dgm:t>
    </dgm:pt>
    <dgm:pt modelId="{4A581216-AA23-4F82-85D7-FFE9703C4BEF}">
      <dgm:prSet phldrT="[Text]" custT="1"/>
      <dgm:spPr/>
      <dgm:t>
        <a:bodyPr/>
        <a:lstStyle/>
        <a:p>
          <a:r>
            <a:rPr lang="de-DE" sz="1800" dirty="0"/>
            <a:t>Trennung in Test- und Trainingsdaten</a:t>
          </a:r>
        </a:p>
      </dgm:t>
    </dgm:pt>
    <dgm:pt modelId="{904F9055-2E72-42A1-A32F-63FDFB7634D7}" type="parTrans" cxnId="{F13E1D4B-2107-4F26-B8A8-014151DC616B}">
      <dgm:prSet/>
      <dgm:spPr/>
      <dgm:t>
        <a:bodyPr/>
        <a:lstStyle/>
        <a:p>
          <a:endParaRPr lang="de-DE"/>
        </a:p>
      </dgm:t>
    </dgm:pt>
    <dgm:pt modelId="{1849F45F-60C4-4C81-BDEF-1F040D2ABE68}" type="sibTrans" cxnId="{F13E1D4B-2107-4F26-B8A8-014151DC616B}">
      <dgm:prSet/>
      <dgm:spPr/>
      <dgm:t>
        <a:bodyPr/>
        <a:lstStyle/>
        <a:p>
          <a:endParaRPr lang="de-DE"/>
        </a:p>
      </dgm:t>
    </dgm:pt>
    <dgm:pt modelId="{1D37C96E-EBA2-4DD4-82EA-5F36BD47E636}" type="pres">
      <dgm:prSet presAssocID="{E7F43BC9-A5BF-4C8E-A6F0-5C69B55D82A1}" presName="CompostProcess" presStyleCnt="0">
        <dgm:presLayoutVars>
          <dgm:dir/>
          <dgm:resizeHandles val="exact"/>
        </dgm:presLayoutVars>
      </dgm:prSet>
      <dgm:spPr/>
    </dgm:pt>
    <dgm:pt modelId="{614EB4B7-6BE9-4F16-94EC-C1F99DD90334}" type="pres">
      <dgm:prSet presAssocID="{E7F43BC9-A5BF-4C8E-A6F0-5C69B55D82A1}" presName="arrow" presStyleLbl="bgShp" presStyleIdx="0" presStyleCnt="1" custLinFactNeighborY="-1515"/>
      <dgm:spPr/>
    </dgm:pt>
    <dgm:pt modelId="{0C2043CD-B79E-4076-AFD0-F317956CE162}" type="pres">
      <dgm:prSet presAssocID="{E7F43BC9-A5BF-4C8E-A6F0-5C69B55D82A1}" presName="linearProcess" presStyleCnt="0"/>
      <dgm:spPr/>
    </dgm:pt>
    <dgm:pt modelId="{0CC49D3F-AC0C-4B39-842E-5D4600A9AC1E}" type="pres">
      <dgm:prSet presAssocID="{907E6009-EAAB-4A80-92E4-880CB63614A1}" presName="textNode" presStyleLbl="node1" presStyleIdx="0" presStyleCnt="5" custScaleX="67552">
        <dgm:presLayoutVars>
          <dgm:bulletEnabled val="1"/>
        </dgm:presLayoutVars>
      </dgm:prSet>
      <dgm:spPr/>
    </dgm:pt>
    <dgm:pt modelId="{ADD09476-81A3-4B74-BDF3-136027615579}" type="pres">
      <dgm:prSet presAssocID="{0FED3281-5476-4469-B47E-2530CBBB099B}" presName="sibTrans" presStyleCnt="0"/>
      <dgm:spPr/>
    </dgm:pt>
    <dgm:pt modelId="{19A6D286-3B6F-4E7C-A98D-76ACCE717503}" type="pres">
      <dgm:prSet presAssocID="{F291904A-D737-481A-B49D-5394BBA92BDA}" presName="textNode" presStyleLbl="node1" presStyleIdx="1" presStyleCnt="5" custScaleX="67552">
        <dgm:presLayoutVars>
          <dgm:bulletEnabled val="1"/>
        </dgm:presLayoutVars>
      </dgm:prSet>
      <dgm:spPr/>
    </dgm:pt>
    <dgm:pt modelId="{1391FEC2-7622-448A-9AF8-2D12D2D318A1}" type="pres">
      <dgm:prSet presAssocID="{D3FF4E26-2FEA-4B7D-8400-7CD4A84DE0DD}" presName="sibTrans" presStyleCnt="0"/>
      <dgm:spPr/>
    </dgm:pt>
    <dgm:pt modelId="{93CEBE12-EC26-4231-86B6-AA643B470510}" type="pres">
      <dgm:prSet presAssocID="{B33166FA-572B-4684-9BA9-BEA4C4155550}" presName="textNode" presStyleLbl="node1" presStyleIdx="2" presStyleCnt="5" custScaleX="67552">
        <dgm:presLayoutVars>
          <dgm:bulletEnabled val="1"/>
        </dgm:presLayoutVars>
      </dgm:prSet>
      <dgm:spPr/>
    </dgm:pt>
    <dgm:pt modelId="{59E64AB7-4BD3-481A-8377-1B443C9D3688}" type="pres">
      <dgm:prSet presAssocID="{34E0BB52-4AE9-40C9-A54E-50481C7F716D}" presName="sibTrans" presStyleCnt="0"/>
      <dgm:spPr/>
    </dgm:pt>
    <dgm:pt modelId="{1AF5D4D4-D554-4484-ADAE-960D568AE996}" type="pres">
      <dgm:prSet presAssocID="{9B4B8536-6784-4D5B-8611-ECCB6AC357E2}" presName="textNode" presStyleLbl="node1" presStyleIdx="3" presStyleCnt="5" custScaleX="67552">
        <dgm:presLayoutVars>
          <dgm:bulletEnabled val="1"/>
        </dgm:presLayoutVars>
      </dgm:prSet>
      <dgm:spPr/>
    </dgm:pt>
    <dgm:pt modelId="{8EAC3176-6425-4BD0-9009-EA8D3FBEA6C3}" type="pres">
      <dgm:prSet presAssocID="{DD54521A-D1EF-4070-81E5-3703232058FF}" presName="sibTrans" presStyleCnt="0"/>
      <dgm:spPr/>
    </dgm:pt>
    <dgm:pt modelId="{DFBA5B10-D944-46A5-AA10-708ACD4D601A}" type="pres">
      <dgm:prSet presAssocID="{4A581216-AA23-4F82-85D7-FFE9703C4BEF}" presName="textNode" presStyleLbl="node1" presStyleIdx="4" presStyleCnt="5" custScaleX="67552">
        <dgm:presLayoutVars>
          <dgm:bulletEnabled val="1"/>
        </dgm:presLayoutVars>
      </dgm:prSet>
      <dgm:spPr/>
    </dgm:pt>
  </dgm:ptLst>
  <dgm:cxnLst>
    <dgm:cxn modelId="{434B1008-0818-4323-BBD7-77E6DC4C4FC5}" srcId="{E7F43BC9-A5BF-4C8E-A6F0-5C69B55D82A1}" destId="{9B4B8536-6784-4D5B-8611-ECCB6AC357E2}" srcOrd="3" destOrd="0" parTransId="{66FD4BAA-F6F5-4434-9300-1EDB00CD4B7D}" sibTransId="{DD54521A-D1EF-4070-81E5-3703232058FF}"/>
    <dgm:cxn modelId="{F13E1D4B-2107-4F26-B8A8-014151DC616B}" srcId="{E7F43BC9-A5BF-4C8E-A6F0-5C69B55D82A1}" destId="{4A581216-AA23-4F82-85D7-FFE9703C4BEF}" srcOrd="4" destOrd="0" parTransId="{904F9055-2E72-42A1-A32F-63FDFB7634D7}" sibTransId="{1849F45F-60C4-4C81-BDEF-1F040D2ABE68}"/>
    <dgm:cxn modelId="{8488AC6C-BD7D-4603-975E-4F99B34CBC95}" srcId="{E7F43BC9-A5BF-4C8E-A6F0-5C69B55D82A1}" destId="{B33166FA-572B-4684-9BA9-BEA4C4155550}" srcOrd="2" destOrd="0" parTransId="{5729A48B-8C0C-4321-9C84-1BFCDEFEDCF2}" sibTransId="{34E0BB52-4AE9-40C9-A54E-50481C7F716D}"/>
    <dgm:cxn modelId="{644B8777-FF6B-43E8-838E-B3651954FF1E}" type="presOf" srcId="{9B4B8536-6784-4D5B-8611-ECCB6AC357E2}" destId="{1AF5D4D4-D554-4484-ADAE-960D568AE996}" srcOrd="0" destOrd="0" presId="urn:microsoft.com/office/officeart/2005/8/layout/hProcess9"/>
    <dgm:cxn modelId="{D14FA979-3EE7-4E99-A529-8B0F72555D80}" srcId="{E7F43BC9-A5BF-4C8E-A6F0-5C69B55D82A1}" destId="{907E6009-EAAB-4A80-92E4-880CB63614A1}" srcOrd="0" destOrd="0" parTransId="{69B77E52-CAB6-434E-A8F1-E014EB75AD19}" sibTransId="{0FED3281-5476-4469-B47E-2530CBBB099B}"/>
    <dgm:cxn modelId="{23D6FE7B-823F-49CC-8AAF-E6AC80637A38}" type="presOf" srcId="{B33166FA-572B-4684-9BA9-BEA4C4155550}" destId="{93CEBE12-EC26-4231-86B6-AA643B470510}" srcOrd="0" destOrd="0" presId="urn:microsoft.com/office/officeart/2005/8/layout/hProcess9"/>
    <dgm:cxn modelId="{F74FB386-8A1B-4D30-89B8-B746EF41EE97}" type="presOf" srcId="{4A581216-AA23-4F82-85D7-FFE9703C4BEF}" destId="{DFBA5B10-D944-46A5-AA10-708ACD4D601A}" srcOrd="0" destOrd="0" presId="urn:microsoft.com/office/officeart/2005/8/layout/hProcess9"/>
    <dgm:cxn modelId="{60497087-F6C7-4BBE-8382-26D0142DEEC7}" type="presOf" srcId="{907E6009-EAAB-4A80-92E4-880CB63614A1}" destId="{0CC49D3F-AC0C-4B39-842E-5D4600A9AC1E}" srcOrd="0" destOrd="0" presId="urn:microsoft.com/office/officeart/2005/8/layout/hProcess9"/>
    <dgm:cxn modelId="{E059A2BF-A543-43A0-A4D9-5950E21D4CFE}" type="presOf" srcId="{E7F43BC9-A5BF-4C8E-A6F0-5C69B55D82A1}" destId="{1D37C96E-EBA2-4DD4-82EA-5F36BD47E636}" srcOrd="0" destOrd="0" presId="urn:microsoft.com/office/officeart/2005/8/layout/hProcess9"/>
    <dgm:cxn modelId="{30A382C7-B4E8-4331-8B48-4C349E567426}" srcId="{E7F43BC9-A5BF-4C8E-A6F0-5C69B55D82A1}" destId="{F291904A-D737-481A-B49D-5394BBA92BDA}" srcOrd="1" destOrd="0" parTransId="{F1CB0A29-7164-46B1-B52C-CBA829B2E85A}" sibTransId="{D3FF4E26-2FEA-4B7D-8400-7CD4A84DE0DD}"/>
    <dgm:cxn modelId="{7F7A0BE6-A3D8-434A-9C7E-45DFFB90BA00}" type="presOf" srcId="{F291904A-D737-481A-B49D-5394BBA92BDA}" destId="{19A6D286-3B6F-4E7C-A98D-76ACCE717503}" srcOrd="0" destOrd="0" presId="urn:microsoft.com/office/officeart/2005/8/layout/hProcess9"/>
    <dgm:cxn modelId="{CE21831C-D31D-4977-8379-9CF6B50F586B}" type="presParOf" srcId="{1D37C96E-EBA2-4DD4-82EA-5F36BD47E636}" destId="{614EB4B7-6BE9-4F16-94EC-C1F99DD90334}" srcOrd="0" destOrd="0" presId="urn:microsoft.com/office/officeart/2005/8/layout/hProcess9"/>
    <dgm:cxn modelId="{84601345-E73C-4F7C-BBB3-6BF4DBAC8AFD}" type="presParOf" srcId="{1D37C96E-EBA2-4DD4-82EA-5F36BD47E636}" destId="{0C2043CD-B79E-4076-AFD0-F317956CE162}" srcOrd="1" destOrd="0" presId="urn:microsoft.com/office/officeart/2005/8/layout/hProcess9"/>
    <dgm:cxn modelId="{C8BC89AC-892A-4BD0-B1C8-F5C0D9548493}" type="presParOf" srcId="{0C2043CD-B79E-4076-AFD0-F317956CE162}" destId="{0CC49D3F-AC0C-4B39-842E-5D4600A9AC1E}" srcOrd="0" destOrd="0" presId="urn:microsoft.com/office/officeart/2005/8/layout/hProcess9"/>
    <dgm:cxn modelId="{BCFEF4E4-30CD-4CA1-9A0F-7F62ED9C6954}" type="presParOf" srcId="{0C2043CD-B79E-4076-AFD0-F317956CE162}" destId="{ADD09476-81A3-4B74-BDF3-136027615579}" srcOrd="1" destOrd="0" presId="urn:microsoft.com/office/officeart/2005/8/layout/hProcess9"/>
    <dgm:cxn modelId="{1465FF47-70E8-47E5-8D10-20A67A9A7F8B}" type="presParOf" srcId="{0C2043CD-B79E-4076-AFD0-F317956CE162}" destId="{19A6D286-3B6F-4E7C-A98D-76ACCE717503}" srcOrd="2" destOrd="0" presId="urn:microsoft.com/office/officeart/2005/8/layout/hProcess9"/>
    <dgm:cxn modelId="{C9EFAC0A-68AB-4A13-91F6-8328769D392E}" type="presParOf" srcId="{0C2043CD-B79E-4076-AFD0-F317956CE162}" destId="{1391FEC2-7622-448A-9AF8-2D12D2D318A1}" srcOrd="3" destOrd="0" presId="urn:microsoft.com/office/officeart/2005/8/layout/hProcess9"/>
    <dgm:cxn modelId="{763809F2-905B-4BA2-830B-B961DF4CC818}" type="presParOf" srcId="{0C2043CD-B79E-4076-AFD0-F317956CE162}" destId="{93CEBE12-EC26-4231-86B6-AA643B470510}" srcOrd="4" destOrd="0" presId="urn:microsoft.com/office/officeart/2005/8/layout/hProcess9"/>
    <dgm:cxn modelId="{41BBF264-3002-4BB0-80BC-9E836CE34BED}" type="presParOf" srcId="{0C2043CD-B79E-4076-AFD0-F317956CE162}" destId="{59E64AB7-4BD3-481A-8377-1B443C9D3688}" srcOrd="5" destOrd="0" presId="urn:microsoft.com/office/officeart/2005/8/layout/hProcess9"/>
    <dgm:cxn modelId="{6A8DD0DD-4B8F-44D1-B068-581C75168C8E}" type="presParOf" srcId="{0C2043CD-B79E-4076-AFD0-F317956CE162}" destId="{1AF5D4D4-D554-4484-ADAE-960D568AE996}" srcOrd="6" destOrd="0" presId="urn:microsoft.com/office/officeart/2005/8/layout/hProcess9"/>
    <dgm:cxn modelId="{67BA1CA6-287A-47EF-B53B-5D6C7FBF1708}" type="presParOf" srcId="{0C2043CD-B79E-4076-AFD0-F317956CE162}" destId="{8EAC3176-6425-4BD0-9009-EA8D3FBEA6C3}" srcOrd="7" destOrd="0" presId="urn:microsoft.com/office/officeart/2005/8/layout/hProcess9"/>
    <dgm:cxn modelId="{442D8CF4-CE6A-4187-AC39-96AEE3096030}" type="presParOf" srcId="{0C2043CD-B79E-4076-AFD0-F317956CE162}" destId="{DFBA5B10-D944-46A5-AA10-708ACD4D601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EB4B7-6BE9-4F16-94EC-C1F99DD90334}">
      <dsp:nvSpPr>
        <dsp:cNvPr id="0" name=""/>
        <dsp:cNvSpPr/>
      </dsp:nvSpPr>
      <dsp:spPr>
        <a:xfrm>
          <a:off x="604833" y="0"/>
          <a:ext cx="6854780" cy="33123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49D3F-AC0C-4B39-842E-5D4600A9AC1E}">
      <dsp:nvSpPr>
        <dsp:cNvPr id="0" name=""/>
        <dsp:cNvSpPr/>
      </dsp:nvSpPr>
      <dsp:spPr>
        <a:xfrm>
          <a:off x="1497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Umwand-</a:t>
          </a:r>
          <a:r>
            <a:rPr lang="de-DE" sz="1800" kern="1200" dirty="0" err="1"/>
            <a:t>lung</a:t>
          </a:r>
          <a:r>
            <a:rPr lang="de-DE" sz="1800" kern="1200" dirty="0"/>
            <a:t> von .</a:t>
          </a:r>
          <a:r>
            <a:rPr lang="de-DE" sz="1800" kern="1200" dirty="0" err="1"/>
            <a:t>arff</a:t>
          </a:r>
          <a:r>
            <a:rPr lang="de-DE" sz="1800" kern="1200" dirty="0"/>
            <a:t> zu .</a:t>
          </a:r>
          <a:r>
            <a:rPr lang="de-DE" sz="1800" kern="1200" dirty="0" err="1"/>
            <a:t>csv</a:t>
          </a:r>
          <a:endParaRPr lang="de-DE" sz="1800" kern="1200" dirty="0"/>
        </a:p>
      </dsp:txBody>
      <dsp:txXfrm>
        <a:off x="66176" y="1058389"/>
        <a:ext cx="1257570" cy="1195589"/>
      </dsp:txXfrm>
    </dsp:sp>
    <dsp:sp modelId="{19A6D286-3B6F-4E7C-A98D-76ACCE717503}">
      <dsp:nvSpPr>
        <dsp:cNvPr id="0" name=""/>
        <dsp:cNvSpPr/>
      </dsp:nvSpPr>
      <dsp:spPr>
        <a:xfrm>
          <a:off x="1670128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Import in MySQL-Datenbank</a:t>
          </a:r>
        </a:p>
      </dsp:txBody>
      <dsp:txXfrm>
        <a:off x="1734807" y="1058389"/>
        <a:ext cx="1257570" cy="1195589"/>
      </dsp:txXfrm>
    </dsp:sp>
    <dsp:sp modelId="{93CEBE12-EC26-4231-86B6-AA643B470510}">
      <dsp:nvSpPr>
        <dsp:cNvPr id="0" name=""/>
        <dsp:cNvSpPr/>
      </dsp:nvSpPr>
      <dsp:spPr>
        <a:xfrm>
          <a:off x="3338759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Auswahl zu löschender Datensätze in </a:t>
          </a:r>
          <a:r>
            <a:rPr lang="de-DE" sz="1800" kern="1200" dirty="0" err="1"/>
            <a:t>Matlab</a:t>
          </a:r>
          <a:endParaRPr lang="de-DE" sz="1800" kern="1200" dirty="0"/>
        </a:p>
      </dsp:txBody>
      <dsp:txXfrm>
        <a:off x="3403438" y="1058389"/>
        <a:ext cx="1257570" cy="1195589"/>
      </dsp:txXfrm>
    </dsp:sp>
    <dsp:sp modelId="{1AF5D4D4-D554-4484-ADAE-960D568AE996}">
      <dsp:nvSpPr>
        <dsp:cNvPr id="0" name=""/>
        <dsp:cNvSpPr/>
      </dsp:nvSpPr>
      <dsp:spPr>
        <a:xfrm>
          <a:off x="5007391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Berechnung zusätzlicher Feature in MySQL</a:t>
          </a:r>
        </a:p>
      </dsp:txBody>
      <dsp:txXfrm>
        <a:off x="5072070" y="1058389"/>
        <a:ext cx="1257570" cy="1195589"/>
      </dsp:txXfrm>
    </dsp:sp>
    <dsp:sp modelId="{DFBA5B10-D944-46A5-AA10-708ACD4D601A}">
      <dsp:nvSpPr>
        <dsp:cNvPr id="0" name=""/>
        <dsp:cNvSpPr/>
      </dsp:nvSpPr>
      <dsp:spPr>
        <a:xfrm>
          <a:off x="6676022" y="993710"/>
          <a:ext cx="1386928" cy="1324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Trennung in Test- und Trainingsdaten</a:t>
          </a:r>
        </a:p>
      </dsp:txBody>
      <dsp:txXfrm>
        <a:off x="6740701" y="1058389"/>
        <a:ext cx="1257570" cy="1195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085277-A6C1-7943-8E68-301C6EFE0E6D}" type="datetimeFigureOut">
              <a:rPr lang="de-DE"/>
              <a:pPr>
                <a:defRPr/>
              </a:pPr>
              <a:t>07.07.2018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075" y="4861155"/>
            <a:ext cx="5683914" cy="4605821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203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BB09F6-B07F-5E46-A264-16EBAF1B5D7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170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>
              <a:latin typeface="Calibri" charset="0"/>
            </a:endParaRPr>
          </a:p>
        </p:txBody>
      </p:sp>
      <p:sp>
        <p:nvSpPr>
          <p:cNvPr id="276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0216" indent="-296237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4948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58927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2907" indent="-23699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06886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0865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54844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28824" indent="-23699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CEC991D-64A2-BB4B-9E0D-AEBAF9A3F103}" type="slidenum">
              <a:rPr lang="de-DE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97787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Burj Khalifa</a:t>
            </a:r>
          </a:p>
          <a:p>
            <a:r>
              <a:rPr lang="de-DE" dirty="0"/>
              <a:t>Bereinigen über </a:t>
            </a:r>
            <a:r>
              <a:rPr lang="de-DE" dirty="0" err="1"/>
              <a:t>Percentile</a:t>
            </a:r>
            <a:endParaRPr lang="de-DE" dirty="0"/>
          </a:p>
          <a:p>
            <a:r>
              <a:rPr lang="de-DE" dirty="0"/>
              <a:t>Cut bei 30 Stunden</a:t>
            </a:r>
          </a:p>
          <a:p>
            <a:r>
              <a:rPr lang="de-DE" dirty="0"/>
              <a:t>Maximum sind 18000 Minuten, also 300 Stunden.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25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Bremerhaven – Hamburg</a:t>
            </a:r>
          </a:p>
          <a:p>
            <a:pPr algn="ctr"/>
            <a:r>
              <a:rPr lang="de-DE" dirty="0"/>
              <a:t>958.350</a:t>
            </a:r>
          </a:p>
          <a:p>
            <a:pPr algn="ctr"/>
            <a:r>
              <a:rPr lang="de-DE" dirty="0"/>
              <a:t>798658</a:t>
            </a:r>
          </a:p>
          <a:p>
            <a:pPr algn="ctr"/>
            <a:r>
              <a:rPr lang="de-DE" dirty="0"/>
              <a:t>83,3 %</a:t>
            </a:r>
          </a:p>
          <a:p>
            <a:pPr algn="ctr"/>
            <a:r>
              <a:rPr lang="de-DE" dirty="0"/>
              <a:t>Kiel - Gdynia</a:t>
            </a:r>
          </a:p>
          <a:p>
            <a:pPr algn="ctr"/>
            <a:r>
              <a:rPr lang="de-DE" dirty="0"/>
              <a:t>752.980</a:t>
            </a:r>
          </a:p>
          <a:p>
            <a:pPr algn="ctr"/>
            <a:r>
              <a:rPr lang="de-DE" dirty="0"/>
              <a:t>544687</a:t>
            </a:r>
          </a:p>
          <a:p>
            <a:pPr algn="ctr"/>
            <a:r>
              <a:rPr lang="de-DE" dirty="0"/>
              <a:t>72,3%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27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>
              <a:defRPr/>
            </a:pPr>
            <a:r>
              <a:rPr lang="de-DE" dirty="0"/>
              <a:t>(Schifffahrt, Java ist ja auch eine Insel)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2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>
              <a:defRPr/>
            </a:pPr>
            <a:r>
              <a:rPr lang="de-DE" dirty="0"/>
              <a:t>Feintuning: Werte wie Blattgröße einstellen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51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TripID</a:t>
            </a:r>
            <a:r>
              <a:rPr lang="de-DE" dirty="0"/>
              <a:t>: 183783 Der nicht </a:t>
            </a:r>
            <a:r>
              <a:rPr lang="de-DE" dirty="0" err="1"/>
              <a:t>Marrone</a:t>
            </a:r>
            <a:r>
              <a:rPr lang="de-DE" dirty="0"/>
              <a:t> </a:t>
            </a:r>
            <a:r>
              <a:rPr lang="de-DE" dirty="0" err="1"/>
              <a:t>trip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86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/>
            <a:r>
              <a:rPr lang="de-DE" dirty="0" err="1"/>
              <a:t>TripID</a:t>
            </a:r>
            <a:r>
              <a:rPr lang="de-DE" dirty="0"/>
              <a:t>: 183783 Der nicht </a:t>
            </a:r>
            <a:r>
              <a:rPr lang="de-DE" dirty="0" err="1"/>
              <a:t>Marrone</a:t>
            </a:r>
            <a:r>
              <a:rPr lang="de-DE" dirty="0"/>
              <a:t> </a:t>
            </a:r>
            <a:r>
              <a:rPr lang="de-DE" dirty="0" err="1"/>
              <a:t>trip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59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Marrone</a:t>
            </a:r>
            <a:r>
              <a:rPr lang="de-DE" dirty="0"/>
              <a:t> Trip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3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Marrone</a:t>
            </a:r>
            <a:r>
              <a:rPr lang="de-DE" dirty="0"/>
              <a:t> Trip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BB09F6-B07F-5E46-A264-16EBAF1B5D7C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553" y="4941169"/>
            <a:ext cx="8064896" cy="15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3791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8064896" cy="514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653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8064698" cy="5184576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lIns="0" tIns="0" rIns="0" bIns="0" numCol="1" spcCol="0" anchor="ctr" anchorCtr="0">
            <a:noAutofit/>
          </a:bodyPr>
          <a:lstStyle>
            <a:lvl1pPr marL="514350" indent="-514350">
              <a:buFont typeface="+mj-lt"/>
              <a:buAutoNum type="arabicPeriod"/>
              <a:defRPr sz="2800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8810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8064896" cy="514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100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88A5773-51CF-44E6-99F1-961AB1F3E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553" y="5013176"/>
            <a:ext cx="8064896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048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 typeface="Arial" pitchFamily="34" charset="0"/>
              <a:buNone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4788024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 typeface="Arial" pitchFamily="34" charset="0"/>
              <a:buNone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777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6632"/>
            <a:ext cx="4248274" cy="8640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268760"/>
            <a:ext cx="3816350" cy="5184576"/>
          </a:xfrm>
          <a:prstGeom prst="rect">
            <a:avLst/>
          </a:prstGeom>
          <a:noFill/>
        </p:spPr>
        <p:txBody>
          <a:bodyPr wrap="square" lIns="0" tIns="0" rIns="0" bIns="0"/>
          <a:lstStyle>
            <a:lvl1pPr marL="342900" indent="-342900">
              <a:buFont typeface="Lucida Sans" pitchFamily="34" charset="0"/>
              <a:buChar char="‣"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4788024" y="1268760"/>
            <a:ext cx="3816350" cy="5184576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Font typeface="Lucida Sans" pitchFamily="34" charset="0"/>
              <a:buChar char="‣"/>
              <a:defRPr sz="180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1673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Bilder rech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788098" y="4005064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8"/>
          </p:nvPr>
        </p:nvSpPr>
        <p:spPr>
          <a:xfrm>
            <a:off x="539552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788024" y="1268760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471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39552" y="4005064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8"/>
          </p:nvPr>
        </p:nvSpPr>
        <p:spPr>
          <a:xfrm>
            <a:off x="4788448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/>
          </p:nvPr>
        </p:nvSpPr>
        <p:spPr>
          <a:xfrm>
            <a:off x="4788448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539552" y="1268760"/>
            <a:ext cx="3816350" cy="241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FontTx/>
              <a:buNone/>
              <a:defRPr sz="1800" b="0" baseline="0">
                <a:solidFill>
                  <a:srgbClr val="4B4B4B"/>
                </a:solidFill>
                <a:latin typeface="Lucida Sans" pitchFamily="34" charset="0"/>
                <a:cs typeface="Lucida Sans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2pPr>
            <a:lvl3pPr marL="11430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811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539552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4" name="Bildplatzhalter 6"/>
          <p:cNvSpPr>
            <a:spLocks noGrp="1"/>
          </p:cNvSpPr>
          <p:nvPr>
            <p:ph type="pic" sz="quarter" idx="19"/>
          </p:nvPr>
        </p:nvSpPr>
        <p:spPr>
          <a:xfrm>
            <a:off x="539552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5" name="Bildplatzhalter 6"/>
          <p:cNvSpPr>
            <a:spLocks noGrp="1"/>
          </p:cNvSpPr>
          <p:nvPr>
            <p:ph type="pic" sz="quarter" idx="20"/>
          </p:nvPr>
        </p:nvSpPr>
        <p:spPr>
          <a:xfrm>
            <a:off x="4788448" y="4005064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21"/>
          </p:nvPr>
        </p:nvSpPr>
        <p:spPr>
          <a:xfrm>
            <a:off x="4788448" y="1268760"/>
            <a:ext cx="3816000" cy="24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718B91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248274" cy="4319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 baseline="0">
                <a:solidFill>
                  <a:srgbClr val="004179"/>
                </a:solidFill>
                <a:latin typeface="Lucida Sans" pitchFamily="34" charset="0"/>
                <a:cs typeface="Lucida Sans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5099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ild 10"/>
          <p:cNvPicPr>
            <a:picLocks noChangeAspect="1"/>
          </p:cNvPicPr>
          <p:nvPr userDrawn="1"/>
        </p:nvPicPr>
        <p:blipFill rotWithShape="1">
          <a:blip r:embed="rId3"/>
          <a:srcRect t="9467"/>
          <a:stretch/>
        </p:blipFill>
        <p:spPr bwMode="auto">
          <a:xfrm>
            <a:off x="0" y="1080000"/>
            <a:ext cx="9144000" cy="551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Bild 12" descr="TUHH_Beamer_Folie_bsp_brown_Balken_o.tif"/>
          <p:cNvPicPr preferRelativeResize="0"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539750" y="4941888"/>
            <a:ext cx="8064500" cy="1511300"/>
          </a:xfrm>
          <a:prstGeom prst="rect">
            <a:avLst/>
          </a:prstGeom>
          <a:solidFill>
            <a:srgbClr val="57BD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59BFCF"/>
              </a:solidFill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CFF4D49-6F98-AA41-8201-0B73B74E3184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hteck 1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dirty="0">
                <a:solidFill>
                  <a:schemeClr val="bg1"/>
                </a:solidFill>
                <a:latin typeface="Lucida Sans Std" pitchFamily="34" charset="0"/>
                <a:ea typeface="+mn-ea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2058" name="Grafik 1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Grafik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3" name="Rechteck 12"/>
          <p:cNvSpPr/>
          <p:nvPr userDrawn="1"/>
        </p:nvSpPr>
        <p:spPr>
          <a:xfrm>
            <a:off x="431800" y="663416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050" dirty="0">
              <a:latin typeface="+mn-lt"/>
              <a:ea typeface="+mn-ea"/>
              <a:cs typeface="+mn-cs"/>
            </a:endParaRPr>
          </a:p>
        </p:txBody>
      </p:sp>
      <p:pic>
        <p:nvPicPr>
          <p:cNvPr id="3078" name="Grafik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Bild 12" descr="TUHH_Beamer_Folie_bsp_brown_Balken_o.tif"/>
          <p:cNvPicPr preferRelativeResize="0"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eck 17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EC1109-7DA4-0C45-9219-29AD597E3C74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Rechteck 18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3082" name="Grafik 1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d 11"/>
          <p:cNvPicPr>
            <a:picLocks noChangeAspect="1"/>
          </p:cNvPicPr>
          <p:nvPr userDrawn="1"/>
        </p:nvPicPr>
        <p:blipFill rotWithShape="1">
          <a:blip r:embed="rId3"/>
          <a:srcRect t="9467"/>
          <a:stretch/>
        </p:blipFill>
        <p:spPr bwMode="auto">
          <a:xfrm>
            <a:off x="0" y="1080000"/>
            <a:ext cx="9144000" cy="551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A6BD1D-6375-4203-8B11-F229F520A5F8}"/>
              </a:ext>
            </a:extLst>
          </p:cNvPr>
          <p:cNvSpPr/>
          <p:nvPr userDrawn="1"/>
        </p:nvSpPr>
        <p:spPr>
          <a:xfrm>
            <a:off x="0" y="1080000"/>
            <a:ext cx="9144000" cy="5518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539750" y="5013325"/>
            <a:ext cx="8064500" cy="1439863"/>
          </a:xfrm>
          <a:prstGeom prst="rect">
            <a:avLst/>
          </a:prstGeom>
          <a:solidFill>
            <a:srgbClr val="57BD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4103" name="Grafik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Bild 12" descr="TUHH_Beamer_Folie_bsp_brown_Balken_o.tif"/>
          <p:cNvPicPr preferRelativeResize="0"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90A923E-87EA-0945-9C40-9D1131CC10C9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4107" name="Grafik 1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1080000"/>
          </a:xfrm>
          <a:prstGeom prst="rect">
            <a:avLst/>
          </a:prstGeom>
          <a:gradFill flip="none" rotWithShape="1">
            <a:gsLst>
              <a:gs pos="62000">
                <a:srgbClr val="57BDC3">
                  <a:alpha val="68000"/>
                  <a:lumMod val="90000"/>
                  <a:lumOff val="10000"/>
                </a:srgbClr>
              </a:gs>
              <a:gs pos="42000">
                <a:schemeClr val="bg1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5125" name="Grafik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3050"/>
            <a:ext cx="1527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Bild 12" descr="TUHH_Beamer_Folie_bsp_brown_Balken_o.tif"/>
          <p:cNvPicPr preferRelativeResize="0">
            <a:picLocks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8D1F2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 userDrawn="1"/>
        </p:nvSpPr>
        <p:spPr>
          <a:xfrm>
            <a:off x="7451725" y="6602413"/>
            <a:ext cx="1223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4BEE04-D139-9E47-979A-0A95D3785962}" type="slidenum">
              <a:rPr lang="de-DE" sz="1050">
                <a:solidFill>
                  <a:schemeClr val="bg1"/>
                </a:solidFill>
                <a:latin typeface="Lucida Sans" pitchFamily="34" charset="0"/>
                <a:ea typeface="+mn-ea"/>
                <a:cs typeface="Lucida Sans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5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431800" y="6602413"/>
            <a:ext cx="10080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kern="1200" dirty="0">
                <a:solidFill>
                  <a:schemeClr val="bg1"/>
                </a:solidFill>
                <a:latin typeface="Lucida Sans Std" pitchFamily="34" charset="0"/>
                <a:ea typeface="ＭＳ Ｐゴシック" charset="0"/>
                <a:cs typeface="Lucida Sans" pitchFamily="34" charset="0"/>
              </a:rPr>
              <a:t>09.07.2018</a:t>
            </a:r>
            <a:endParaRPr lang="de-DE" sz="1050" dirty="0">
              <a:latin typeface="Lucida Sans Std" pitchFamily="34" charset="0"/>
              <a:ea typeface="+mn-ea"/>
              <a:cs typeface="+mn-cs"/>
            </a:endParaRPr>
          </a:p>
        </p:txBody>
      </p:sp>
      <p:pic>
        <p:nvPicPr>
          <p:cNvPr id="5129" name="Grafik 1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6657975"/>
            <a:ext cx="485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19" Type="http://schemas.microsoft.com/office/2007/relationships/hdphoto" Target="../media/hdphoto9.wdp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platzhalter 6"/>
          <p:cNvSpPr>
            <a:spLocks noGrp="1"/>
          </p:cNvSpPr>
          <p:nvPr>
            <p:ph type="body" sz="quarter" idx="10"/>
          </p:nvPr>
        </p:nvSpPr>
        <p:spPr bwMode="auto">
          <a:xfrm>
            <a:off x="517422" y="4941168"/>
            <a:ext cx="8280920" cy="151216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Abschlusspräsentation: </a:t>
            </a:r>
          </a:p>
          <a:p>
            <a:pPr algn="ctr"/>
            <a:r>
              <a:rPr lang="de-DE" dirty="0"/>
              <a:t>Gruppe „Schiffe versenken“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18D63E-C980-435A-884E-AA68E5A1B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Aufteilung des Datensatzes: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Eigene Datensätze je Agent </a:t>
            </a:r>
            <a:br>
              <a:rPr lang="de-DE" dirty="0"/>
            </a:br>
            <a:r>
              <a:rPr lang="de-DE" dirty="0"/>
              <a:t>(drei Agenten je Route)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Split: Trainingsset (80%) und </a:t>
            </a:r>
            <a:r>
              <a:rPr lang="de-DE" dirty="0" err="1"/>
              <a:t>Testset</a:t>
            </a:r>
            <a:r>
              <a:rPr lang="de-DE" dirty="0"/>
              <a:t>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Wichtig: Trennung anhand vollständiger Trips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BDC72E-CC2D-4B88-8F74-4CC025674E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12120" cy="431949"/>
          </a:xfrm>
        </p:spPr>
        <p:txBody>
          <a:bodyPr/>
          <a:lstStyle/>
          <a:p>
            <a:r>
              <a:rPr lang="de-DE" dirty="0"/>
              <a:t>Test- und Trainingsdaten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952451-4A2F-42BF-8F15-7BD5B8F50E95}"/>
              </a:ext>
            </a:extLst>
          </p:cNvPr>
          <p:cNvSpPr/>
          <p:nvPr/>
        </p:nvSpPr>
        <p:spPr>
          <a:xfrm>
            <a:off x="509113" y="4234582"/>
            <a:ext cx="2550720" cy="93610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Bremerhaven – Hamburg</a:t>
            </a:r>
          </a:p>
          <a:p>
            <a:pPr algn="ctr"/>
            <a:r>
              <a:rPr lang="de-DE" sz="1800" dirty="0"/>
              <a:t>958.350</a:t>
            </a:r>
          </a:p>
        </p:txBody>
      </p:sp>
      <p:sp>
        <p:nvSpPr>
          <p:cNvPr id="6" name="Form 5">
            <a:extLst>
              <a:ext uri="{FF2B5EF4-FFF2-40B4-BE49-F238E27FC236}">
                <a16:creationId xmlns:a16="http://schemas.microsoft.com/office/drawing/2014/main" id="{CDB4DA5E-843A-4DD8-8EA6-8473539AD252}"/>
              </a:ext>
            </a:extLst>
          </p:cNvPr>
          <p:cNvSpPr/>
          <p:nvPr/>
        </p:nvSpPr>
        <p:spPr>
          <a:xfrm rot="16200000">
            <a:off x="3515770" y="3983639"/>
            <a:ext cx="2132896" cy="2346749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720A601-20CD-4AA0-A7B0-9735C8AA6B04}"/>
              </a:ext>
            </a:extLst>
          </p:cNvPr>
          <p:cNvSpPr/>
          <p:nvPr/>
        </p:nvSpPr>
        <p:spPr>
          <a:xfrm>
            <a:off x="496185" y="5206690"/>
            <a:ext cx="2550720" cy="936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Kiel - Gdynia</a:t>
            </a:r>
          </a:p>
          <a:p>
            <a:pPr algn="ctr"/>
            <a:r>
              <a:rPr lang="de-DE" sz="1800" dirty="0"/>
              <a:t>752.980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8FCA96D-FA53-4ED3-A90C-C2E8FC427EE5}"/>
              </a:ext>
            </a:extLst>
          </p:cNvPr>
          <p:cNvGrpSpPr/>
          <p:nvPr/>
        </p:nvGrpSpPr>
        <p:grpSpPr>
          <a:xfrm>
            <a:off x="5908490" y="4233406"/>
            <a:ext cx="687770" cy="759252"/>
            <a:chOff x="5933563" y="4520508"/>
            <a:chExt cx="687770" cy="75925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34B329E-BD4D-4C63-A4BD-4DBD5EEFBF4C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4BEE162-5531-48C2-9A75-7B2C91B541B9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A8492F1-BB40-4786-8A85-984C3D34436F}"/>
              </a:ext>
            </a:extLst>
          </p:cNvPr>
          <p:cNvGrpSpPr/>
          <p:nvPr/>
        </p:nvGrpSpPr>
        <p:grpSpPr>
          <a:xfrm>
            <a:off x="6833501" y="4233406"/>
            <a:ext cx="687770" cy="759252"/>
            <a:chOff x="5933563" y="4520508"/>
            <a:chExt cx="687770" cy="759252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88C4DBA-9937-4DFF-BE0A-4B7080FEB461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B8B2642-358B-40FE-90D1-D33BF74321C3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5741BB0-726E-4EEC-ADB2-EF5A960E8966}"/>
              </a:ext>
            </a:extLst>
          </p:cNvPr>
          <p:cNvGrpSpPr/>
          <p:nvPr/>
        </p:nvGrpSpPr>
        <p:grpSpPr>
          <a:xfrm>
            <a:off x="7758512" y="4233406"/>
            <a:ext cx="687770" cy="759252"/>
            <a:chOff x="5933563" y="4520508"/>
            <a:chExt cx="687770" cy="75925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D055314-3563-4D58-9DEB-C1B96B077E63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D7C63C5-ED0A-4E99-B9CC-68898BFE2C6D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19082EB-73BB-43B2-A306-C882E7F38916}"/>
              </a:ext>
            </a:extLst>
          </p:cNvPr>
          <p:cNvGrpSpPr/>
          <p:nvPr/>
        </p:nvGrpSpPr>
        <p:grpSpPr>
          <a:xfrm>
            <a:off x="5935410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1534DBF-9CC0-4308-A132-9F71758D052F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B96F1F2-BC68-4817-8EA6-400C3FC7AA96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BE63C96-8F82-4FC8-B861-9CFAF0527A32}"/>
              </a:ext>
            </a:extLst>
          </p:cNvPr>
          <p:cNvGrpSpPr/>
          <p:nvPr/>
        </p:nvGrpSpPr>
        <p:grpSpPr>
          <a:xfrm>
            <a:off x="6860421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4EC963D-E66D-4D04-BF89-7BA1E2A586E6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B59423F-EE9E-4792-9C0E-DD247FF620A2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3D9E915-29F0-43AF-BFD7-501EEF4E8380}"/>
              </a:ext>
            </a:extLst>
          </p:cNvPr>
          <p:cNvGrpSpPr/>
          <p:nvPr/>
        </p:nvGrpSpPr>
        <p:grpSpPr>
          <a:xfrm>
            <a:off x="7785432" y="5113888"/>
            <a:ext cx="687770" cy="759252"/>
            <a:chOff x="5933563" y="4520508"/>
            <a:chExt cx="687770" cy="759252"/>
          </a:xfrm>
          <a:solidFill>
            <a:schemeClr val="accent5"/>
          </a:solidFill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D6BA3FE-6355-4D13-8AF4-290A4FA1F377}"/>
                </a:ext>
              </a:extLst>
            </p:cNvPr>
            <p:cNvSpPr/>
            <p:nvPr/>
          </p:nvSpPr>
          <p:spPr>
            <a:xfrm>
              <a:off x="5933563" y="4520508"/>
              <a:ext cx="576000" cy="576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41C175B-5C5B-4B59-B210-4E024101A731}"/>
                </a:ext>
              </a:extLst>
            </p:cNvPr>
            <p:cNvSpPr/>
            <p:nvPr/>
          </p:nvSpPr>
          <p:spPr>
            <a:xfrm>
              <a:off x="6261333" y="4919760"/>
              <a:ext cx="360000" cy="36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6108684-03D7-429D-B6DC-3B062267D898}"/>
              </a:ext>
            </a:extLst>
          </p:cNvPr>
          <p:cNvSpPr txBox="1"/>
          <p:nvPr/>
        </p:nvSpPr>
        <p:spPr>
          <a:xfrm>
            <a:off x="5887995" y="3831625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4179"/>
                </a:solidFill>
              </a:rPr>
              <a:t>In Summe: 798.658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26FE148-3314-47C2-BF55-3B58DB649ECA}"/>
              </a:ext>
            </a:extLst>
          </p:cNvPr>
          <p:cNvSpPr txBox="1"/>
          <p:nvPr/>
        </p:nvSpPr>
        <p:spPr>
          <a:xfrm>
            <a:off x="5887995" y="5838363"/>
            <a:ext cx="2600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4179"/>
                </a:solidFill>
              </a:rPr>
              <a:t>In Summe: 544.687</a:t>
            </a:r>
          </a:p>
          <a:p>
            <a:endParaRPr lang="de-DE" dirty="0">
              <a:solidFill>
                <a:srgbClr val="004179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5C3CC27-6A13-4F85-A657-72C935034936}"/>
              </a:ext>
            </a:extLst>
          </p:cNvPr>
          <p:cNvSpPr txBox="1"/>
          <p:nvPr/>
        </p:nvSpPr>
        <p:spPr>
          <a:xfrm>
            <a:off x="4401696" y="4683594"/>
            <a:ext cx="1233846" cy="914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4179"/>
                </a:solidFill>
              </a:rPr>
              <a:t>Datenbe</a:t>
            </a:r>
            <a:r>
              <a:rPr lang="de-DE" dirty="0">
                <a:solidFill>
                  <a:srgbClr val="004179"/>
                </a:solidFill>
              </a:rPr>
              <a:t>-</a:t>
            </a:r>
          </a:p>
          <a:p>
            <a:r>
              <a:rPr lang="de-DE" dirty="0" err="1">
                <a:solidFill>
                  <a:srgbClr val="004179"/>
                </a:solidFill>
              </a:rPr>
              <a:t>reinigung</a:t>
            </a:r>
            <a:endParaRPr lang="de-DE" dirty="0">
              <a:solidFill>
                <a:srgbClr val="0041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6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07B0FD-A7D6-46A2-A288-005D0516C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24440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A55947-F454-4D18-9DD7-22ACD3913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Verteilt</a:t>
            </a:r>
            <a:r>
              <a:rPr lang="de-DE" dirty="0"/>
              <a:t>: GUI und Broker werden getrennt ausgeführt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Betriebssystemunabhängig</a:t>
            </a:r>
            <a:r>
              <a:rPr lang="de-DE" dirty="0"/>
              <a:t>: Beide Applikationen sind in „reinem“ Java verfasst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Skalierbar</a:t>
            </a:r>
            <a:r>
              <a:rPr lang="de-DE" dirty="0"/>
              <a:t>: Es ist ohne großen Aufwand möglich neue Routen und Agenten hinzuzufügen oder den Broker zu wechseln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585B6-2A2E-4F92-995D-A3D8FA3D8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20912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DA9AB63C-32F0-43F2-84C4-9069A4D952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941" b="941"/>
          <a:stretch>
            <a:fillRect/>
          </a:stretch>
        </p:blipFill>
        <p:spPr>
          <a:xfrm>
            <a:off x="1115616" y="1222714"/>
            <a:ext cx="6912768" cy="4412571"/>
          </a:xfrm>
          <a:ln>
            <a:solidFill>
              <a:schemeClr val="tx1"/>
            </a:solidFill>
          </a:ln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DA2493-BD18-435C-A631-46F62CBB61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UML-Klassendiagramm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1002C5AF-0784-4CC3-9728-DDE377BC341B}"/>
              </a:ext>
            </a:extLst>
          </p:cNvPr>
          <p:cNvSpPr txBox="1">
            <a:spLocks/>
          </p:cNvSpPr>
          <p:nvPr/>
        </p:nvSpPr>
        <p:spPr>
          <a:xfrm>
            <a:off x="539552" y="558924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Verteilung auf zwei Systeme: Die GUI und den Broker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56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DA9AB63C-32F0-43F2-84C4-9069A4D952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1725603" y="1222714"/>
            <a:ext cx="5692793" cy="4412571"/>
          </a:xfrm>
          <a:ln>
            <a:solidFill>
              <a:schemeClr val="tx1"/>
            </a:solidFill>
          </a:ln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DA2493-BD18-435C-A631-46F62CBB61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4392040" cy="431949"/>
          </a:xfrm>
        </p:spPr>
        <p:txBody>
          <a:bodyPr/>
          <a:lstStyle/>
          <a:p>
            <a:r>
              <a:rPr lang="de-DE" dirty="0"/>
              <a:t>UML-Sequenzdiagramm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1002C5AF-0784-4CC3-9728-DDE377BC341B}"/>
              </a:ext>
            </a:extLst>
          </p:cNvPr>
          <p:cNvSpPr txBox="1">
            <a:spLocks/>
          </p:cNvSpPr>
          <p:nvPr/>
        </p:nvSpPr>
        <p:spPr>
          <a:xfrm>
            <a:off x="539552" y="558924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Verschachtelte Aufrufe bis zur eigentlichen </a:t>
            </a: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Prediction</a:t>
            </a:r>
            <a:endParaRPr lang="de-DE" sz="2800" dirty="0">
              <a:solidFill>
                <a:srgbClr val="004179"/>
              </a:solidFill>
              <a:latin typeface="Lucida Sans" pitchFamily="34" charset="0"/>
            </a:endParaRP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79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D25112-FB1E-46AB-8581-36192B238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Verwendete Technologien und Hilfsmittel: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DC4F9-D041-44F4-8A4D-95692D375D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2F7889-D015-4E04-97F4-9B2F13B0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4309" y="2278321"/>
            <a:ext cx="2120949" cy="11134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FBD8DB-1885-469C-9DB3-C634BA31F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t="20758" b="21866"/>
          <a:stretch/>
        </p:blipFill>
        <p:spPr>
          <a:xfrm>
            <a:off x="2689287" y="4600050"/>
            <a:ext cx="1877051" cy="6731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43DA2F-5DA4-4592-8853-42BEC9241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2549" y="4618495"/>
            <a:ext cx="2748653" cy="6362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B070D4C-A128-4B41-880D-21E1018ED4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l="13844" r="15889"/>
          <a:stretch/>
        </p:blipFill>
        <p:spPr>
          <a:xfrm>
            <a:off x="312600" y="1942609"/>
            <a:ext cx="1254211" cy="17849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6225D2-2677-4AE1-A03C-E353A1204F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r="7313" b="9972"/>
          <a:stretch/>
        </p:blipFill>
        <p:spPr>
          <a:xfrm>
            <a:off x="5953651" y="2322708"/>
            <a:ext cx="2877551" cy="10247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9B77263-7B0C-488A-B0F5-17C2B9695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00" y="4600050"/>
            <a:ext cx="2190081" cy="6731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1E442DF-5ECE-4D5C-BD7A-883F605AAB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2756" y="2148371"/>
            <a:ext cx="1373398" cy="13733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FB4A4F-397A-4A61-95A3-D3599DB9B4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2944" y="436510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2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8D25112-FB1E-46AB-8581-36192B238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Verwendete Technologien und Hilfsmittel: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DC4F9-D041-44F4-8A4D-95692D375D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BAA4DF-8694-4FED-B152-AF5F54F4B12C}"/>
              </a:ext>
            </a:extLst>
          </p:cNvPr>
          <p:cNvGrpSpPr/>
          <p:nvPr/>
        </p:nvGrpSpPr>
        <p:grpSpPr>
          <a:xfrm>
            <a:off x="312600" y="1942609"/>
            <a:ext cx="8518602" cy="3565495"/>
            <a:chOff x="312600" y="1942609"/>
            <a:chExt cx="8518602" cy="3565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52F7889-D015-4E04-97F4-9B2F13B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64309" y="2278321"/>
              <a:ext cx="2120949" cy="111349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4FBD8DB-1885-469C-9DB3-C634BA31F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t="20758" b="21866"/>
            <a:stretch/>
          </p:blipFill>
          <p:spPr>
            <a:xfrm>
              <a:off x="2689287" y="4600050"/>
              <a:ext cx="1877051" cy="67310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743DA2F-5DA4-4592-8853-42BEC924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82549" y="4618495"/>
              <a:ext cx="2748653" cy="63621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B070D4C-A128-4B41-880D-21E1018ED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l="13844" r="15889"/>
            <a:stretch/>
          </p:blipFill>
          <p:spPr>
            <a:xfrm>
              <a:off x="312600" y="1942609"/>
              <a:ext cx="1254211" cy="178492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E6225D2-2677-4AE1-A03C-E353A1204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r="7313" b="9972"/>
            <a:stretch/>
          </p:blipFill>
          <p:spPr>
            <a:xfrm>
              <a:off x="5953651" y="2322708"/>
              <a:ext cx="2877551" cy="102472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9B77263-7B0C-488A-B0F5-17C2B969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00" y="4600050"/>
              <a:ext cx="2190081" cy="67310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1E442DF-5ECE-4D5C-BD7A-883F605AA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2756" y="2148371"/>
              <a:ext cx="1373398" cy="1373398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CFB4A4F-397A-4A61-95A3-D3599DB9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2944" y="4365104"/>
              <a:ext cx="1143000" cy="1143000"/>
            </a:xfrm>
            <a:prstGeom prst="rect">
              <a:avLst/>
            </a:prstGeom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12A2FF97-FC6B-4620-95DE-7FF8F6FD4283}"/>
              </a:ext>
            </a:extLst>
          </p:cNvPr>
          <p:cNvSpPr/>
          <p:nvPr/>
        </p:nvSpPr>
        <p:spPr>
          <a:xfrm>
            <a:off x="312600" y="1942609"/>
            <a:ext cx="8651888" cy="3934663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94000"/>
                </a:schemeClr>
              </a:gs>
              <a:gs pos="100000">
                <a:schemeClr val="bg1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1609B9-8E1D-4A2B-8B9D-A649149992D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l="33416" t="20109" r="33739" b="15749"/>
          <a:stretch/>
        </p:blipFill>
        <p:spPr>
          <a:xfrm>
            <a:off x="1772202" y="2419657"/>
            <a:ext cx="2377268" cy="2980566"/>
          </a:xfrm>
          <a:prstGeom prst="rect">
            <a:avLst/>
          </a:prstGeom>
          <a:noFill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FBC926-F98D-4DBE-A882-BE6F5006D5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5404" y="2792845"/>
            <a:ext cx="2958874" cy="2234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96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EBD4D3-4F60-4CDE-BC2D-5A31D8B80C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89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9BF2E54-BBBF-4B54-AAD1-30528B2E7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Für das </a:t>
            </a:r>
            <a:r>
              <a:rPr lang="de-DE" dirty="0" err="1"/>
              <a:t>MultiAgent</a:t>
            </a:r>
            <a:r>
              <a:rPr lang="de-DE" dirty="0"/>
              <a:t>-Verfahren werden neben der </a:t>
            </a:r>
            <a:r>
              <a:rPr lang="de-DE" dirty="0" err="1"/>
              <a:t>RemainingTravelTime</a:t>
            </a:r>
            <a:r>
              <a:rPr lang="de-DE" dirty="0"/>
              <a:t> noch weitere Features vorhergesagt: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A6FC3-7AAF-4AED-98DB-128E9E1DA6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Verwendete Modelle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87B4E1D-D596-4A47-8C3C-6D22CA55B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96562"/>
              </p:ext>
            </p:extLst>
          </p:nvPr>
        </p:nvGraphicFramePr>
        <p:xfrm>
          <a:off x="467544" y="2564907"/>
          <a:ext cx="8424936" cy="39313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7499735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81882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8894139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63942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447092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2389827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19447190"/>
                    </a:ext>
                  </a:extLst>
                </a:gridCol>
              </a:tblGrid>
              <a:tr h="39313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Kiel nach Gdynia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Multi Agenten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Agent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RTT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LAT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SOG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COG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64213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71407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KNN,</a:t>
                      </a:r>
                      <a:r>
                        <a:rPr lang="de-DE" baseline="0" dirty="0"/>
                        <a:t> 100</a:t>
                      </a: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M5P, 50.0</a:t>
                      </a: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KNN,</a:t>
                      </a:r>
                      <a:r>
                        <a:rPr lang="de-DE" baseline="0" dirty="0"/>
                        <a:t> 100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28229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100.0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91679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Single Agent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Random Forest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32084"/>
                  </a:ext>
                </a:extLst>
              </a:tr>
              <a:tr h="39313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Bremer-</a:t>
                      </a:r>
                      <a:r>
                        <a:rPr lang="de-DE" sz="1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haven</a:t>
                      </a: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nach Hamburg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Multi Agenten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RTT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COG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11554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RT,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18363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50.0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M5P, 4.0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M5P, 4.0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74978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M5P, 100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68030"/>
                  </a:ext>
                </a:extLst>
              </a:tr>
              <a:tr h="3931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r>
                        <a:rPr lang="de-DE" dirty="0"/>
                        <a:t> </a:t>
                      </a:r>
                      <a:r>
                        <a:rPr lang="de-DE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Random Forest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09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57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2" y="1566107"/>
            <a:ext cx="8064896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Single Agent</a:t>
            </a:r>
          </a:p>
          <a:p>
            <a:endParaRPr lang="de-DE" dirty="0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FA9EE7E3-5556-45DA-A5CF-7386D3D3DA37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379316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CBC5CA4-A943-4EE7-93CB-5F0F7AA0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Live-Demo des Programms</a:t>
            </a:r>
          </a:p>
          <a:p>
            <a:pPr>
              <a:lnSpc>
                <a:spcPct val="150000"/>
              </a:lnSpc>
            </a:pPr>
            <a:r>
              <a:rPr lang="de-DE" dirty="0"/>
              <a:t>Datenanalyse</a:t>
            </a:r>
          </a:p>
          <a:p>
            <a:pPr>
              <a:lnSpc>
                <a:spcPct val="150000"/>
              </a:lnSpc>
            </a:pPr>
            <a:r>
              <a:rPr lang="de-DE" dirty="0"/>
              <a:t>Architektur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BF2-E99C-4C59-8F87-4DF86325EB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Willkommen an Bord</a:t>
            </a:r>
          </a:p>
        </p:txBody>
      </p:sp>
    </p:spTree>
    <p:extLst>
      <p:ext uri="{BB962C8B-B14F-4D97-AF65-F5344CB8AC3E}">
        <p14:creationId xmlns:p14="http://schemas.microsoft.com/office/powerpoint/2010/main" val="1471345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2" y="1566107"/>
            <a:ext cx="8064896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364138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539553" y="1566107"/>
            <a:ext cx="8064894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976216" cy="431949"/>
          </a:xfrm>
        </p:spPr>
        <p:txBody>
          <a:bodyPr/>
          <a:lstStyle/>
          <a:p>
            <a:r>
              <a:rPr lang="de-DE" dirty="0"/>
              <a:t>Bremerhaven - HH: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772816"/>
            <a:ext cx="5004556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Hamburg        Bremerhaven   </a:t>
            </a:r>
          </a:p>
        </p:txBody>
      </p:sp>
    </p:spTree>
    <p:extLst>
      <p:ext uri="{BB962C8B-B14F-4D97-AF65-F5344CB8AC3E}">
        <p14:creationId xmlns:p14="http://schemas.microsoft.com/office/powerpoint/2010/main" val="133507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C082D7-BDB9-4382-9418-1D1C28DBAA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Multi-Agent:</a:t>
            </a:r>
            <a:r>
              <a:rPr lang="de-DE" dirty="0"/>
              <a:t> Es werden deutlich mehr Modelle benötigt, um auch veränderliche Features vorherzusagen.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de-DE" b="1" dirty="0"/>
              <a:t>Mischung: </a:t>
            </a:r>
            <a:r>
              <a:rPr lang="de-DE" dirty="0"/>
              <a:t>Kein Modell sagt alle Features am besten voraus, daher verschiedene Modelle verwenden.</a:t>
            </a:r>
            <a:br>
              <a:rPr lang="de-DE" dirty="0"/>
            </a:br>
            <a:r>
              <a:rPr lang="de-DE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de-DE" b="1" dirty="0"/>
              <a:t>„Hafen-Problem“: </a:t>
            </a:r>
            <a:r>
              <a:rPr lang="de-DE" dirty="0"/>
              <a:t>Wenn das Schiff zum Ende eines Trips im Hafen warten muss, verändern sich die Features bis auf die Restzeit kaum noch. Dies erschwert das Learning.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2EA1B7-BA08-4804-93BF-56F65DE12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Erkenntnisse</a:t>
            </a:r>
          </a:p>
        </p:txBody>
      </p:sp>
    </p:spTree>
    <p:extLst>
      <p:ext uri="{BB962C8B-B14F-4D97-AF65-F5344CB8AC3E}">
        <p14:creationId xmlns:p14="http://schemas.microsoft.com/office/powerpoint/2010/main" val="274925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5435A0-17E3-4FFA-83F8-F6072A216C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Wir lichten den Anker!</a:t>
            </a:r>
          </a:p>
        </p:txBody>
      </p:sp>
    </p:spTree>
    <p:extLst>
      <p:ext uri="{BB962C8B-B14F-4D97-AF65-F5344CB8AC3E}">
        <p14:creationId xmlns:p14="http://schemas.microsoft.com/office/powerpoint/2010/main" val="14674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3" y="1566107"/>
            <a:ext cx="8064894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Multi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92401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39553" y="1566107"/>
            <a:ext cx="8064894" cy="4553304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184128" cy="431949"/>
          </a:xfrm>
        </p:spPr>
        <p:txBody>
          <a:bodyPr/>
          <a:lstStyle/>
          <a:p>
            <a:r>
              <a:rPr lang="de-DE" dirty="0"/>
              <a:t>Kiel – Gdynia: Single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988840"/>
            <a:ext cx="4536504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Gdynia                        Kiel   </a:t>
            </a:r>
          </a:p>
        </p:txBody>
      </p:sp>
    </p:spTree>
    <p:extLst>
      <p:ext uri="{BB962C8B-B14F-4D97-AF65-F5344CB8AC3E}">
        <p14:creationId xmlns:p14="http://schemas.microsoft.com/office/powerpoint/2010/main" val="14888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49AF023-77EB-48BC-A870-EFA31FA800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647454" y="1566107"/>
            <a:ext cx="7849091" cy="455330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C9E56-8070-4745-94EA-ADFFC4AB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976216" cy="431949"/>
          </a:xfrm>
        </p:spPr>
        <p:txBody>
          <a:bodyPr/>
          <a:lstStyle/>
          <a:p>
            <a:r>
              <a:rPr lang="de-DE" dirty="0"/>
              <a:t>Bremerhaven - HH: Single Agent</a:t>
            </a:r>
          </a:p>
          <a:p>
            <a:endParaRPr lang="de-DE" dirty="0"/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BC1E6925-1E87-498C-A32D-3966D7D63402}"/>
              </a:ext>
            </a:extLst>
          </p:cNvPr>
          <p:cNvSpPr/>
          <p:nvPr/>
        </p:nvSpPr>
        <p:spPr>
          <a:xfrm>
            <a:off x="2303748" y="1340768"/>
            <a:ext cx="5004556" cy="1152128"/>
          </a:xfrm>
          <a:prstGeom prst="leftArrow">
            <a:avLst/>
          </a:prstGeom>
          <a:solidFill>
            <a:schemeClr val="accent5">
              <a:alpha val="4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bg1">
                    <a:lumMod val="50000"/>
                  </a:schemeClr>
                </a:solidFill>
              </a:rPr>
              <a:t>Hamburg        Bremerhaven   </a:t>
            </a:r>
          </a:p>
        </p:txBody>
      </p:sp>
    </p:spTree>
    <p:extLst>
      <p:ext uri="{BB962C8B-B14F-4D97-AF65-F5344CB8AC3E}">
        <p14:creationId xmlns:p14="http://schemas.microsoft.com/office/powerpoint/2010/main" val="180669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01E246-BEE9-48E7-8C86-C3E2E0698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Live-Demo des Programms</a:t>
            </a:r>
          </a:p>
        </p:txBody>
      </p:sp>
    </p:spTree>
    <p:extLst>
      <p:ext uri="{BB962C8B-B14F-4D97-AF65-F5344CB8AC3E}">
        <p14:creationId xmlns:p14="http://schemas.microsoft.com/office/powerpoint/2010/main" val="139445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CEBDADB-F51D-4D3A-B0B0-DA64ADF87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Präsentation des Programms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82A360-C613-4462-A8F1-AA541F14F1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Das Beste zu Beginn</a:t>
            </a:r>
          </a:p>
        </p:txBody>
      </p:sp>
    </p:spTree>
    <p:extLst>
      <p:ext uri="{BB962C8B-B14F-4D97-AF65-F5344CB8AC3E}">
        <p14:creationId xmlns:p14="http://schemas.microsoft.com/office/powerpoint/2010/main" val="18230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C3B118-AD64-486C-A7B1-1E04CB325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29609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38A14FE-1EA2-4B19-B78D-695C0BA0A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Routen: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Bremerhaven – Hamburg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Kiel - Gdynia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A954F7-2C72-4146-BDEA-C12157018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A69167D-219E-4F8D-9277-B15CDE2A6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950047"/>
              </p:ext>
            </p:extLst>
          </p:nvPr>
        </p:nvGraphicFramePr>
        <p:xfrm>
          <a:off x="539552" y="3068960"/>
          <a:ext cx="806444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71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3DC81-2ED4-4AEA-A560-038DA422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6048224" cy="431949"/>
          </a:xfrm>
        </p:spPr>
        <p:txBody>
          <a:bodyPr/>
          <a:lstStyle/>
          <a:p>
            <a:r>
              <a:rPr lang="de-DE" dirty="0"/>
              <a:t>Alle Wege führen nach Gdynia…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0C894E6-106B-48AB-A7DD-22EE879E471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6224" t="5595" r="22728" b="11879"/>
          <a:stretch/>
        </p:blipFill>
        <p:spPr>
          <a:xfrm>
            <a:off x="2123728" y="1268760"/>
            <a:ext cx="5256584" cy="4248472"/>
          </a:xfrm>
          <a:ln>
            <a:solidFill>
              <a:schemeClr val="tx1"/>
            </a:solidFill>
          </a:ln>
        </p:spPr>
      </p:pic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4BAF3B6-0BC6-4675-BAD6-B5CCB1488DBD}"/>
              </a:ext>
            </a:extLst>
          </p:cNvPr>
          <p:cNvSpPr txBox="1">
            <a:spLocks/>
          </p:cNvSpPr>
          <p:nvPr/>
        </p:nvSpPr>
        <p:spPr>
          <a:xfrm>
            <a:off x="287524" y="5589240"/>
            <a:ext cx="8928992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Matlab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-Plot aller Koordinatenpaare im Kiel-Gdynia-Datensatz. Bereinigung mit </a:t>
            </a: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Bounding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 Box.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9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74A9D0-1E35-4CB0-93A6-28CCFA65F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3" t="6259" r="5902" b="3343"/>
          <a:stretch/>
        </p:blipFill>
        <p:spPr>
          <a:xfrm>
            <a:off x="899592" y="1340055"/>
            <a:ext cx="7344816" cy="417789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3DC81-2ED4-4AEA-A560-038DA422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6048224" cy="431949"/>
          </a:xfrm>
        </p:spPr>
        <p:txBody>
          <a:bodyPr/>
          <a:lstStyle/>
          <a:p>
            <a:r>
              <a:rPr lang="de-DE" dirty="0"/>
              <a:t>Bereinigung über Fahrtzeiten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4BAF3B6-0BC6-4675-BAD6-B5CCB1488DBD}"/>
              </a:ext>
            </a:extLst>
          </p:cNvPr>
          <p:cNvSpPr txBox="1">
            <a:spLocks/>
          </p:cNvSpPr>
          <p:nvPr/>
        </p:nvSpPr>
        <p:spPr>
          <a:xfrm>
            <a:off x="539552" y="5229200"/>
            <a:ext cx="806469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de-DE" sz="2800" dirty="0" err="1">
                <a:solidFill>
                  <a:srgbClr val="004179"/>
                </a:solidFill>
                <a:latin typeface="Lucida Sans" pitchFamily="34" charset="0"/>
              </a:rPr>
              <a:t>Matlab</a:t>
            </a:r>
            <a:r>
              <a:rPr lang="de-DE" sz="2800" dirty="0">
                <a:solidFill>
                  <a:srgbClr val="004179"/>
                </a:solidFill>
                <a:latin typeface="Lucida Sans" pitchFamily="34" charset="0"/>
              </a:rPr>
              <a:t>-Histogramm der Fahrtzeiten (in Minuten) zwischen Bremerhaven und Hamburg. Bereinigung über Perzentil. </a:t>
            </a:r>
          </a:p>
          <a:p>
            <a:pPr marL="0" indent="0">
              <a:buFont typeface="Arial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87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D65621-742F-4164-97F1-003B9F33E6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Ziel: Nutzen der Aussagekraft des Messzeitpunkts </a:t>
            </a:r>
            <a:r>
              <a:rPr lang="de-DE" i="1" dirty="0" err="1"/>
              <a:t>TimeDate</a:t>
            </a:r>
            <a:r>
              <a:rPr lang="de-DE" dirty="0"/>
              <a:t> zur Reisezeit.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Methode: Extrahieren von drei eindeutigen Features (</a:t>
            </a:r>
            <a:r>
              <a:rPr lang="de-DE" i="1" dirty="0"/>
              <a:t>Wochentag</a:t>
            </a:r>
            <a:r>
              <a:rPr lang="de-DE" dirty="0"/>
              <a:t>, </a:t>
            </a:r>
            <a:r>
              <a:rPr lang="de-DE" i="1" dirty="0"/>
              <a:t>Tageszeit</a:t>
            </a:r>
            <a:r>
              <a:rPr lang="de-DE" dirty="0"/>
              <a:t>, </a:t>
            </a:r>
            <a:r>
              <a:rPr lang="de-DE" i="1" dirty="0"/>
              <a:t>Kalenderwoche</a:t>
            </a:r>
            <a:r>
              <a:rPr lang="de-DE" dirty="0"/>
              <a:t>), für die ein Einfluss auf die Reisezeit des Schiffes vermutet wird.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87E749-665F-4516-910C-86D835631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360000"/>
            <a:ext cx="5688184" cy="431949"/>
          </a:xfrm>
        </p:spPr>
        <p:txBody>
          <a:bodyPr/>
          <a:lstStyle/>
          <a:p>
            <a:r>
              <a:rPr lang="de-DE" dirty="0"/>
              <a:t>Bereicherung des Datensatzes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BFA8DB-E9BC-44B1-8262-E84A92BE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11" y="1628800"/>
            <a:ext cx="6105378" cy="12241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74238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genda 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Zwischentite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halts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UHH Präsentation_Lucida San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Bildschirmpräsentation (4:3)</PresentationFormat>
  <Paragraphs>155</Paragraphs>
  <Slides>26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ＭＳ Ｐゴシック</vt:lpstr>
      <vt:lpstr>Arial</vt:lpstr>
      <vt:lpstr>Calibri</vt:lpstr>
      <vt:lpstr>Lucida Sans</vt:lpstr>
      <vt:lpstr>Lucida Sans Std</vt:lpstr>
      <vt:lpstr>Titelfolie</vt:lpstr>
      <vt:lpstr>Agenda Folie</vt:lpstr>
      <vt:lpstr>Zwischentitel</vt:lpstr>
      <vt:lpstr>Inhaltsfolie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TuTech Innovation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Donofrio, Vanessa</dc:creator>
  <cp:lastModifiedBy>Hauke Diers</cp:lastModifiedBy>
  <cp:revision>681</cp:revision>
  <cp:lastPrinted>2016-05-02T09:38:32Z</cp:lastPrinted>
  <dcterms:created xsi:type="dcterms:W3CDTF">2013-06-19T06:49:09Z</dcterms:created>
  <dcterms:modified xsi:type="dcterms:W3CDTF">2018-07-07T17:45:04Z</dcterms:modified>
</cp:coreProperties>
</file>